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41148000" cy="3749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32" autoAdjust="0"/>
    <p:restoredTop sz="94642" autoAdjust="0"/>
  </p:normalViewPr>
  <p:slideViewPr>
    <p:cSldViewPr snapToGrid="0">
      <p:cViewPr>
        <p:scale>
          <a:sx n="30" d="100"/>
          <a:sy n="30" d="100"/>
        </p:scale>
        <p:origin x="24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DCE42-603C-4071-8F50-87CD451C5EB4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35138" y="1143000"/>
            <a:ext cx="3387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0100B-31D3-4F8D-8DA7-E87F8BBA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4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49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0100B-31D3-4F8D-8DA7-E87F8BBA0C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6135585"/>
            <a:ext cx="34975800" cy="13052213"/>
          </a:xfrm>
        </p:spPr>
        <p:txBody>
          <a:bodyPr anchor="b"/>
          <a:lstStyle>
            <a:lvl1pPr algn="ctr"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9691141"/>
            <a:ext cx="30861000" cy="9051499"/>
          </a:xfrm>
        </p:spPr>
        <p:txBody>
          <a:bodyPr/>
          <a:lstStyle>
            <a:lvl1pPr marL="0" indent="0" algn="ctr">
              <a:buNone/>
              <a:defRPr sz="10800"/>
            </a:lvl1pPr>
            <a:lvl2pPr marL="2057400" indent="0" algn="ctr">
              <a:buNone/>
              <a:defRPr sz="9000"/>
            </a:lvl2pPr>
            <a:lvl3pPr marL="4114800" indent="0" algn="ctr">
              <a:buNone/>
              <a:defRPr sz="8100"/>
            </a:lvl3pPr>
            <a:lvl4pPr marL="6172200" indent="0" algn="ctr">
              <a:buNone/>
              <a:defRPr sz="7200"/>
            </a:lvl4pPr>
            <a:lvl5pPr marL="8229600" indent="0" algn="ctr">
              <a:buNone/>
              <a:defRPr sz="7200"/>
            </a:lvl5pPr>
            <a:lvl6pPr marL="10287000" indent="0" algn="ctr">
              <a:buNone/>
              <a:defRPr sz="7200"/>
            </a:lvl6pPr>
            <a:lvl7pPr marL="12344400" indent="0" algn="ctr">
              <a:buNone/>
              <a:defRPr sz="7200"/>
            </a:lvl7pPr>
            <a:lvl8pPr marL="14401800" indent="0" algn="ctr">
              <a:buNone/>
              <a:defRPr sz="7200"/>
            </a:lvl8pPr>
            <a:lvl9pPr marL="16459200" indent="0" algn="ctr">
              <a:buNone/>
              <a:defRPr sz="7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8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0" y="1996017"/>
            <a:ext cx="8872538" cy="317713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7" y="1996017"/>
            <a:ext cx="26103263" cy="317713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3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6" y="9346576"/>
            <a:ext cx="35490150" cy="15594962"/>
          </a:xfrm>
        </p:spPr>
        <p:txBody>
          <a:bodyPr anchor="b"/>
          <a:lstStyle>
            <a:lvl1pPr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6" y="25089073"/>
            <a:ext cx="35490150" cy="8201022"/>
          </a:xfrm>
        </p:spPr>
        <p:txBody>
          <a:bodyPr/>
          <a:lstStyle>
            <a:lvl1pPr marL="0" indent="0">
              <a:buNone/>
              <a:defRPr sz="10800">
                <a:solidFill>
                  <a:schemeClr val="tx1"/>
                </a:solidFill>
              </a:defRPr>
            </a:lvl1pPr>
            <a:lvl2pPr marL="2057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0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9980084"/>
            <a:ext cx="17487900" cy="23787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9980084"/>
            <a:ext cx="17487900" cy="23787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8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996025"/>
            <a:ext cx="35490150" cy="7246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9" y="9190358"/>
            <a:ext cx="17407530" cy="4504052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9" y="13694410"/>
            <a:ext cx="17407530" cy="20142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7" y="9190358"/>
            <a:ext cx="17493260" cy="4504052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7" y="13694410"/>
            <a:ext cx="17493260" cy="20142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0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499360"/>
            <a:ext cx="13271301" cy="874776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5397932"/>
            <a:ext cx="20831175" cy="26642483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11247120"/>
            <a:ext cx="13271301" cy="2083668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4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499360"/>
            <a:ext cx="13271301" cy="874776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5397932"/>
            <a:ext cx="20831175" cy="26642483"/>
          </a:xfrm>
        </p:spPr>
        <p:txBody>
          <a:bodyPr anchor="t"/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11247120"/>
            <a:ext cx="13271301" cy="2083668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3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996025"/>
            <a:ext cx="35490150" cy="724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9980084"/>
            <a:ext cx="35490150" cy="2378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34748055"/>
            <a:ext cx="9258300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13883-3CFD-4D9A-A019-05F1BD3272BA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34748055"/>
            <a:ext cx="13887450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34748055"/>
            <a:ext cx="9258300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C408B-9B53-45B1-AC04-2FA84AD6E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14800" rtl="0" eaLnBrk="1" latinLnBrk="0" hangingPunct="1">
        <a:lnSpc>
          <a:spcPct val="90000"/>
        </a:lnSpc>
        <a:spcBef>
          <a:spcPct val="0"/>
        </a:spcBef>
        <a:buNone/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0" indent="-1028700" algn="l" defTabSz="4114800" rtl="0" eaLnBrk="1" latinLnBrk="0" hangingPunct="1">
        <a:lnSpc>
          <a:spcPct val="90000"/>
        </a:lnSpc>
        <a:spcBef>
          <a:spcPts val="4500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3">
            <a:extLst>
              <a:ext uri="{FF2B5EF4-FFF2-40B4-BE49-F238E27FC236}">
                <a16:creationId xmlns:a16="http://schemas.microsoft.com/office/drawing/2014/main" id="{9BC0CEEC-A6AE-4D6F-91E1-96A80D3C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069" y="20426833"/>
            <a:ext cx="10665069" cy="824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1B32F586-85DE-423D-A78C-0DB47973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76730" y="20713555"/>
            <a:ext cx="7183134" cy="555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7EAF9116-B1EB-4EAE-9EC4-4A09CF70F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964" y="5720841"/>
            <a:ext cx="8181975" cy="91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382A1-AC89-428B-B9C7-7420DF932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164" y="5720841"/>
            <a:ext cx="7886700" cy="9001125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E66AA10-3103-4C55-9A75-44295715A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613" y="20615241"/>
            <a:ext cx="7686675" cy="73247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C3812-6B64-4A02-BF79-CCE9E9C4462B}"/>
              </a:ext>
            </a:extLst>
          </p:cNvPr>
          <p:cNvGrpSpPr/>
          <p:nvPr/>
        </p:nvGrpSpPr>
        <p:grpSpPr>
          <a:xfrm>
            <a:off x="15728979" y="16078876"/>
            <a:ext cx="25074061" cy="3133922"/>
            <a:chOff x="13114169" y="16477911"/>
            <a:chExt cx="25074061" cy="3133922"/>
          </a:xfrm>
        </p:grpSpPr>
        <p:pic>
          <p:nvPicPr>
            <p:cNvPr id="15" name="Picture 14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6491552-DA8F-4A0F-8C37-EC1B70185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38"/>
            <a:stretch/>
          </p:blipFill>
          <p:spPr>
            <a:xfrm>
              <a:off x="13114169" y="16477911"/>
              <a:ext cx="12801600" cy="3133922"/>
            </a:xfrm>
            <a:prstGeom prst="rect">
              <a:avLst/>
            </a:prstGeom>
          </p:spPr>
        </p:pic>
        <p:pic>
          <p:nvPicPr>
            <p:cNvPr id="18" name="Picture 1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F62CFDB0-F015-4BB8-BE3F-A596689C0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7" t="48781" r="107" b="2257"/>
            <a:stretch/>
          </p:blipFill>
          <p:spPr>
            <a:xfrm>
              <a:off x="25386630" y="16477911"/>
              <a:ext cx="12801600" cy="313392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7DE0215-BC59-4226-A478-C2C5FDA18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63" y="485922"/>
            <a:ext cx="40185473" cy="3424502"/>
          </a:xfrm>
          <a:prstGeom prst="rect">
            <a:avLst/>
          </a:prstGeom>
        </p:spPr>
      </p:pic>
      <p:grpSp>
        <p:nvGrpSpPr>
          <p:cNvPr id="21" name="Group 29">
            <a:extLst>
              <a:ext uri="{FF2B5EF4-FFF2-40B4-BE49-F238E27FC236}">
                <a16:creationId xmlns:a16="http://schemas.microsoft.com/office/drawing/2014/main" id="{8CE8A734-2FFE-40FA-B9E5-9F64FA9BCA83}"/>
              </a:ext>
            </a:extLst>
          </p:cNvPr>
          <p:cNvGrpSpPr>
            <a:grpSpLocks/>
          </p:cNvGrpSpPr>
          <p:nvPr/>
        </p:nvGrpSpPr>
        <p:grpSpPr bwMode="auto">
          <a:xfrm>
            <a:off x="15728978" y="4065798"/>
            <a:ext cx="24937757" cy="1201536"/>
            <a:chOff x="576" y="3504"/>
            <a:chExt cx="6336" cy="768"/>
          </a:xfrm>
        </p:grpSpPr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4289EF15-4ECD-4A6A-961E-4BBDE7AB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504"/>
              <a:ext cx="6336" cy="76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8373" tIns="39187" rIns="78373" bIns="39187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</a:endParaRPr>
            </a:p>
          </p:txBody>
        </p:sp>
        <p:sp>
          <p:nvSpPr>
            <p:cNvPr id="23" name="Text Box 31">
              <a:extLst>
                <a:ext uri="{FF2B5EF4-FFF2-40B4-BE49-F238E27FC236}">
                  <a16:creationId xmlns:a16="http://schemas.microsoft.com/office/drawing/2014/main" id="{C1FC32AA-F2F2-40C1-A8AB-C10B7DD07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" y="3658"/>
              <a:ext cx="264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8373" tIns="39187" rIns="78373" bIns="39187">
              <a:spAutoFit/>
            </a:bodyPr>
            <a:lstStyle>
              <a:lvl1pPr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marL="0" marR="0" lvl="0" indent="0" algn="ctr" defTabSz="784225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100" b="1" i="0" u="none" strike="noStrike" kern="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charset="-128"/>
                </a:rPr>
                <a:t>RESULTS AND DISCUSSION</a:t>
              </a:r>
              <a:endParaRPr kumimoji="0" lang="en-US" altLang="en-US" sz="2100" b="0" i="0" u="none" strike="noStrike" kern="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0BD45A-687D-41F1-A354-1DA1AB94985F}"/>
              </a:ext>
            </a:extLst>
          </p:cNvPr>
          <p:cNvGrpSpPr/>
          <p:nvPr/>
        </p:nvGrpSpPr>
        <p:grpSpPr>
          <a:xfrm>
            <a:off x="16162113" y="14765421"/>
            <a:ext cx="24004364" cy="1170580"/>
            <a:chOff x="13141775" y="31790512"/>
            <a:chExt cx="9019916" cy="616344"/>
          </a:xfrm>
        </p:grpSpPr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28B79DFB-8529-443B-AA11-DC264EE6B444}"/>
                </a:ext>
              </a:extLst>
            </p:cNvPr>
            <p:cNvSpPr/>
            <p:nvPr/>
          </p:nvSpPr>
          <p:spPr bwMode="auto">
            <a:xfrm rot="5400000">
              <a:off x="17343561" y="27588726"/>
              <a:ext cx="616344" cy="9019916"/>
            </a:xfrm>
            <a:prstGeom prst="upArrow">
              <a:avLst/>
            </a:prstGeom>
            <a:gradFill flip="none" rotWithShape="1">
              <a:gsLst>
                <a:gs pos="90259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BAE1F-6B21-4544-AC74-17C5ADE52312}"/>
                </a:ext>
              </a:extLst>
            </p:cNvPr>
            <p:cNvSpPr txBox="1"/>
            <p:nvPr/>
          </p:nvSpPr>
          <p:spPr>
            <a:xfrm>
              <a:off x="13340888" y="31997894"/>
              <a:ext cx="568604" cy="243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NATURAL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299E74-C622-4CAC-8C9E-01647D7EBDDC}"/>
                </a:ext>
              </a:extLst>
            </p:cNvPr>
            <p:cNvSpPr txBox="1"/>
            <p:nvPr/>
          </p:nvSpPr>
          <p:spPr>
            <a:xfrm>
              <a:off x="20227919" y="31957355"/>
              <a:ext cx="1837130" cy="36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DEVELOPED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3EF0B5-9285-4A63-AC31-CC1795D8328C}"/>
                </a:ext>
              </a:extLst>
            </p:cNvPr>
            <p:cNvSpPr txBox="1"/>
            <p:nvPr/>
          </p:nvSpPr>
          <p:spPr>
            <a:xfrm>
              <a:off x="16984069" y="31954157"/>
              <a:ext cx="1837130" cy="33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RESIDENTIAL</a:t>
              </a:r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9568DABE-30AA-48E3-A943-2BC362589F88}"/>
              </a:ext>
            </a:extLst>
          </p:cNvPr>
          <p:cNvGrpSpPr>
            <a:grpSpLocks/>
          </p:cNvGrpSpPr>
          <p:nvPr/>
        </p:nvGrpSpPr>
        <p:grpSpPr bwMode="auto">
          <a:xfrm>
            <a:off x="481263" y="4021637"/>
            <a:ext cx="14437895" cy="1201536"/>
            <a:chOff x="576" y="3504"/>
            <a:chExt cx="6336" cy="768"/>
          </a:xfrm>
        </p:grpSpPr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EAF66080-C5D3-472D-BE45-EE3D1A65A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504"/>
              <a:ext cx="6336" cy="76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8373" tIns="39187" rIns="78373" bIns="39187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</a:endParaRPr>
            </a:p>
          </p:txBody>
        </p:sp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68A59EEF-306D-4E45-B890-F5107B5E7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" y="3658"/>
              <a:ext cx="264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8373" tIns="39187" rIns="78373" bIns="39187">
              <a:spAutoFit/>
            </a:bodyPr>
            <a:lstStyle>
              <a:lvl1pPr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 defTabSz="7842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defTabSz="7842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marL="0" marR="0" lvl="0" indent="0" algn="ctr" defTabSz="784225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100" b="1" kern="0" spc="300" dirty="0">
                  <a:solidFill>
                    <a:srgbClr val="000000"/>
                  </a:solidFill>
                </a:rPr>
                <a:t>BACKGROUND</a:t>
              </a:r>
              <a:endParaRPr kumimoji="0" lang="en-US" altLang="en-US" sz="2100" b="0" i="0" u="none" strike="noStrike" kern="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700F9E6-025E-43D9-9135-4D2F83C6BD0C}"/>
              </a:ext>
            </a:extLst>
          </p:cNvPr>
          <p:cNvSpPr txBox="1"/>
          <p:nvPr/>
        </p:nvSpPr>
        <p:spPr>
          <a:xfrm>
            <a:off x="481263" y="5334386"/>
            <a:ext cx="14437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Urban development is altering the hydrology and water chemistry of streams through changes in watershed land cover, chemical inputs, biological responses.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A0D370-5064-41EF-BC2D-0EF5D4F21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9310" y="7195330"/>
            <a:ext cx="7534929" cy="888354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799B4D-2950-4B20-AC33-0AC065DCD9A9}"/>
              </a:ext>
            </a:extLst>
          </p:cNvPr>
          <p:cNvCxnSpPr>
            <a:cxnSpLocks/>
          </p:cNvCxnSpPr>
          <p:nvPr/>
        </p:nvCxnSpPr>
        <p:spPr>
          <a:xfrm flipV="1">
            <a:off x="10187074" y="9320810"/>
            <a:ext cx="949012" cy="57392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8C4E1-DC44-49A5-BE9D-85609E0CA9F7}"/>
              </a:ext>
            </a:extLst>
          </p:cNvPr>
          <p:cNvCxnSpPr>
            <a:cxnSpLocks/>
          </p:cNvCxnSpPr>
          <p:nvPr/>
        </p:nvCxnSpPr>
        <p:spPr>
          <a:xfrm flipH="1" flipV="1">
            <a:off x="6217663" y="16078876"/>
            <a:ext cx="685373" cy="3803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6029BC-A653-48B2-A379-320DD624E056}"/>
              </a:ext>
            </a:extLst>
          </p:cNvPr>
          <p:cNvSpPr txBox="1"/>
          <p:nvPr/>
        </p:nvSpPr>
        <p:spPr>
          <a:xfrm>
            <a:off x="7298185" y="16260842"/>
            <a:ext cx="2535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Changes in streambed composition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67D38-67AB-4F74-8D5F-67BC57388445}"/>
              </a:ext>
            </a:extLst>
          </p:cNvPr>
          <p:cNvSpPr txBox="1"/>
          <p:nvPr/>
        </p:nvSpPr>
        <p:spPr>
          <a:xfrm>
            <a:off x="11298642" y="8960918"/>
            <a:ext cx="3331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Residential housing densities and land management practices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0C901F-09E6-4EA1-A25A-BF94BA6F86DB}"/>
              </a:ext>
            </a:extLst>
          </p:cNvPr>
          <p:cNvCxnSpPr>
            <a:cxnSpLocks/>
          </p:cNvCxnSpPr>
          <p:nvPr/>
        </p:nvCxnSpPr>
        <p:spPr>
          <a:xfrm flipH="1" flipV="1">
            <a:off x="10580572" y="13290209"/>
            <a:ext cx="912653" cy="95248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6093CC-329F-4280-BCE4-0430608140A2}"/>
              </a:ext>
            </a:extLst>
          </p:cNvPr>
          <p:cNvCxnSpPr>
            <a:cxnSpLocks/>
          </p:cNvCxnSpPr>
          <p:nvPr/>
        </p:nvCxnSpPr>
        <p:spPr>
          <a:xfrm flipH="1">
            <a:off x="2493901" y="13479324"/>
            <a:ext cx="837128" cy="56734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CEEF5AC-2FB8-4C02-82D0-DCE8721495B9}"/>
              </a:ext>
            </a:extLst>
          </p:cNvPr>
          <p:cNvCxnSpPr>
            <a:cxnSpLocks/>
          </p:cNvCxnSpPr>
          <p:nvPr/>
        </p:nvCxnSpPr>
        <p:spPr>
          <a:xfrm flipH="1" flipV="1">
            <a:off x="2018490" y="8586439"/>
            <a:ext cx="950821" cy="6268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E73F0D-9EAF-4FB0-8E31-AB9A8CC7E87A}"/>
              </a:ext>
            </a:extLst>
          </p:cNvPr>
          <p:cNvCxnSpPr>
            <a:cxnSpLocks/>
          </p:cNvCxnSpPr>
          <p:nvPr/>
        </p:nvCxnSpPr>
        <p:spPr>
          <a:xfrm flipH="1">
            <a:off x="2493900" y="9997043"/>
            <a:ext cx="2535301" cy="87223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808BD52-BC19-4AE6-BF44-A3889320128C}"/>
              </a:ext>
            </a:extLst>
          </p:cNvPr>
          <p:cNvSpPr txBox="1"/>
          <p:nvPr/>
        </p:nvSpPr>
        <p:spPr>
          <a:xfrm>
            <a:off x="631946" y="7110215"/>
            <a:ext cx="3331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Wastewater management practices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6CC629-4C2C-483D-94E5-238C3A014B86}"/>
              </a:ext>
            </a:extLst>
          </p:cNvPr>
          <p:cNvSpPr txBox="1"/>
          <p:nvPr/>
        </p:nvSpPr>
        <p:spPr>
          <a:xfrm>
            <a:off x="540324" y="10030622"/>
            <a:ext cx="2146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Changes or loss in biodiversity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3D4A6-B4A1-42E1-B070-503BEAFF9DF0}"/>
              </a:ext>
            </a:extLst>
          </p:cNvPr>
          <p:cNvSpPr txBox="1"/>
          <p:nvPr/>
        </p:nvSpPr>
        <p:spPr>
          <a:xfrm>
            <a:off x="865525" y="14174332"/>
            <a:ext cx="2146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Dramatic responses to storm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65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</TotalTime>
  <Words>56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Taylor,Emily A</dc:creator>
  <cp:lastModifiedBy>Taylor,Emily A</cp:lastModifiedBy>
  <cp:revision>12</cp:revision>
  <dcterms:created xsi:type="dcterms:W3CDTF">2019-05-06T15:55:47Z</dcterms:created>
  <dcterms:modified xsi:type="dcterms:W3CDTF">2019-05-06T21:07:44Z</dcterms:modified>
</cp:coreProperties>
</file>